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6"/>
  </p:notesMasterIdLst>
  <p:handoutMasterIdLst>
    <p:handoutMasterId r:id="rId27"/>
  </p:handoutMasterIdLst>
  <p:sldIdLst>
    <p:sldId id="545" r:id="rId5"/>
    <p:sldId id="282" r:id="rId6"/>
    <p:sldId id="2502" r:id="rId7"/>
    <p:sldId id="273" r:id="rId8"/>
    <p:sldId id="307" r:id="rId9"/>
    <p:sldId id="2503" r:id="rId10"/>
    <p:sldId id="2504" r:id="rId11"/>
    <p:sldId id="2505" r:id="rId12"/>
    <p:sldId id="2506" r:id="rId13"/>
    <p:sldId id="2507" r:id="rId14"/>
    <p:sldId id="2508" r:id="rId15"/>
    <p:sldId id="2509" r:id="rId16"/>
    <p:sldId id="2510" r:id="rId17"/>
    <p:sldId id="2511" r:id="rId18"/>
    <p:sldId id="2512" r:id="rId19"/>
    <p:sldId id="2513" r:id="rId20"/>
    <p:sldId id="2514" r:id="rId21"/>
    <p:sldId id="2515" r:id="rId22"/>
    <p:sldId id="2516" r:id="rId23"/>
    <p:sldId id="2517" r:id="rId24"/>
    <p:sldId id="2499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484C0F-1715-4D05-8041-51C3B435DD67}">
          <p14:sldIdLst>
            <p14:sldId id="545"/>
            <p14:sldId id="282"/>
            <p14:sldId id="2502"/>
            <p14:sldId id="273"/>
            <p14:sldId id="307"/>
            <p14:sldId id="2503"/>
            <p14:sldId id="2504"/>
            <p14:sldId id="2505"/>
            <p14:sldId id="2506"/>
            <p14:sldId id="2507"/>
            <p14:sldId id="2508"/>
            <p14:sldId id="2509"/>
            <p14:sldId id="2510"/>
            <p14:sldId id="2511"/>
            <p14:sldId id="2512"/>
            <p14:sldId id="2513"/>
            <p14:sldId id="2514"/>
            <p14:sldId id="2515"/>
            <p14:sldId id="2516"/>
            <p14:sldId id="2517"/>
            <p14:sldId id="2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ueller" initials="AM" lastIdx="15" clrIdx="0"/>
  <p:cmAuthor id="2" name="Luby James" initials="LJ" lastIdx="1" clrIdx="1">
    <p:extLst>
      <p:ext uri="{19B8F6BF-5375-455C-9EA6-DF929625EA0E}">
        <p15:presenceInfo xmlns:p15="http://schemas.microsoft.com/office/powerpoint/2012/main" userId="Luby 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9F2"/>
    <a:srgbClr val="54A7EB"/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663"/>
  </p:normalViewPr>
  <p:slideViewPr>
    <p:cSldViewPr snapToGrid="0">
      <p:cViewPr varScale="1">
        <p:scale>
          <a:sx n="111" d="100"/>
          <a:sy n="111" d="100"/>
        </p:scale>
        <p:origin x="113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2457" y="1124620"/>
            <a:ext cx="412366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6611" y="2730868"/>
            <a:ext cx="249415" cy="358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51022" y="4398920"/>
            <a:ext cx="351193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6426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891" y="1098895"/>
            <a:ext cx="482600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973" y="3105674"/>
            <a:ext cx="296435" cy="42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74621" y="3121277"/>
            <a:ext cx="414896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041408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/>
              <a:t>   </a:t>
            </a:r>
            <a:r>
              <a:rPr lang="en-US" err="1"/>
              <a:t>info@starschema.com</a:t>
            </a:r>
            <a:r>
              <a:rPr lang="en-US"/>
              <a:t>         </a:t>
            </a:r>
            <a:r>
              <a:rPr lang="en-US" err="1"/>
              <a:t>starschema.com</a:t>
            </a:r>
            <a:r>
              <a:rPr lang="en-US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2" r:id="rId8"/>
    <p:sldLayoutId id="2147483720" r:id="rId9"/>
    <p:sldLayoutId id="2147483723" r:id="rId10"/>
    <p:sldLayoutId id="2147483713" r:id="rId11"/>
    <p:sldLayoutId id="2147483718" r:id="rId12"/>
    <p:sldLayoutId id="2147483714" r:id="rId13"/>
    <p:sldLayoutId id="2147483715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help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organization</a:t>
            </a:r>
            <a:r>
              <a:rPr lang="hu-HU"/>
              <a:t> </a:t>
            </a:r>
            <a:r>
              <a:rPr lang="hu-HU" err="1"/>
              <a:t>become</a:t>
            </a:r>
            <a:r>
              <a:rPr lang="hu-HU"/>
              <a:t>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driven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Populations have responded differently to the COVID-19 pandemic. Spatial analysis in Tableau can help in the analysis of approaches to managing the pandemic.</a:t>
            </a:r>
          </a:p>
          <a:p>
            <a:r>
              <a:rPr lang="en-US" dirty="0"/>
              <a:t>By </a:t>
            </a:r>
            <a:r>
              <a:rPr lang="en-US" dirty="0" err="1"/>
              <a:t>analysing</a:t>
            </a:r>
            <a:r>
              <a:rPr lang="en-US" dirty="0"/>
              <a:t> test positivity ratios (positive tests as fraction of all tests conducted), we can identify various patterns of disease dynamics, and extrapolate future outcomes.</a:t>
            </a:r>
          </a:p>
          <a:p>
            <a:r>
              <a:rPr lang="en-US" dirty="0"/>
              <a:t>We can then cross-correlate this with changes in mobility characteristics of the underlying population.</a:t>
            </a:r>
          </a:p>
          <a:p>
            <a:r>
              <a:rPr lang="en-US" dirty="0"/>
              <a:t>Tableau makes it convenient to display and </a:t>
            </a:r>
            <a:r>
              <a:rPr lang="en-US" dirty="0" err="1"/>
              <a:t>analyse</a:t>
            </a:r>
            <a:r>
              <a:rPr lang="en-US" dirty="0"/>
              <a:t> this data dynamically.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1287411-4BA6-A742-B84A-E26FF3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575182"/>
            <a:ext cx="5984552" cy="31894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8A5B0-94EA-DB41-9CF5-449A9A7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2" y="4188173"/>
            <a:ext cx="1379484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AF4E8-78B6-0A40-848B-CCE9F3D1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023729"/>
            <a:ext cx="6185900" cy="501926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Some states, such as Idaho (see left), have enacted relatively modest measures of social distancing.</a:t>
            </a:r>
          </a:p>
          <a:p>
            <a:r>
              <a:rPr lang="en-US" dirty="0"/>
              <a:t>While workplaces remain largely less visited and retail is significantly less than it was in early March, grocery/pharmacy visits and visits to parks and recreational facilities has rebounded.</a:t>
            </a:r>
          </a:p>
          <a:p>
            <a:r>
              <a:rPr lang="en-US" dirty="0"/>
              <a:t>As a consequence, as the </a:t>
            </a:r>
            <a:r>
              <a:rPr lang="en-US" dirty="0" err="1"/>
              <a:t>colour</a:t>
            </a:r>
            <a:r>
              <a:rPr lang="en-US" dirty="0"/>
              <a:t> of the line indicates (darker = higher test positivity ratio), test positivity ratios have increased. </a:t>
            </a:r>
          </a:p>
        </p:txBody>
      </p:sp>
    </p:spTree>
    <p:extLst>
      <p:ext uri="{BB962C8B-B14F-4D97-AF65-F5344CB8AC3E}">
        <p14:creationId xmlns:p14="http://schemas.microsoft.com/office/powerpoint/2010/main" val="37485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0153698-3D3C-4D44-A747-A62B081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50" y="1033668"/>
            <a:ext cx="6179461" cy="50220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California (see left) is an example of an early case of effective strict management: a strong reduction in retail and workplaces has led to a relatively low case positivity ratio.</a:t>
            </a:r>
          </a:p>
          <a:p>
            <a:r>
              <a:rPr lang="en-US" dirty="0"/>
              <a:t>The effect of early quarantines (March-April) is particularly visible: </a:t>
            </a:r>
            <a:r>
              <a:rPr lang="en-US" dirty="0" err="1"/>
              <a:t>residental</a:t>
            </a:r>
            <a:r>
              <a:rPr lang="en-US" dirty="0"/>
              <a:t> attendance (stay-at-home) increases while retail, workplaces and grocery/pharmacy related mobility drop sharply. By late April/early May, the effects of this are visible as a decrease in test positivity ratios.</a:t>
            </a:r>
          </a:p>
        </p:txBody>
      </p:sp>
    </p:spTree>
    <p:extLst>
      <p:ext uri="{BB962C8B-B14F-4D97-AF65-F5344CB8AC3E}">
        <p14:creationId xmlns:p14="http://schemas.microsoft.com/office/powerpoint/2010/main" val="41225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6256D1-C075-F94C-9C51-36CDAC2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994" y="1033668"/>
            <a:ext cx="6201357" cy="50220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Maryland, early high test positivity ratios in March have led to rapid decreases. </a:t>
            </a:r>
          </a:p>
          <a:p>
            <a:r>
              <a:rPr lang="en-US" dirty="0"/>
              <a:t>By late May, the test positivity ratio has decreased, and by July, a bounce-back has started, especially for the grocery/pharmacy sector.</a:t>
            </a:r>
          </a:p>
          <a:p>
            <a:r>
              <a:rPr lang="en-US" dirty="0"/>
              <a:t>Around the same time, the decline of retail attendance flattened and residential attendance began to slowly taper off.</a:t>
            </a:r>
          </a:p>
        </p:txBody>
      </p:sp>
    </p:spTree>
    <p:extLst>
      <p:ext uri="{BB962C8B-B14F-4D97-AF65-F5344CB8AC3E}">
        <p14:creationId xmlns:p14="http://schemas.microsoft.com/office/powerpoint/2010/main" val="22286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Time series </a:t>
            </a:r>
            <a:r>
              <a:rPr lang="hu-HU" dirty="0" err="1"/>
              <a:t>forecasting</a:t>
            </a:r>
            <a:r>
              <a:rPr lang="hu-HU" dirty="0"/>
              <a:t> in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2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built-in time series forecasting capabilities can create forecasts from time series based on a linear model.</a:t>
            </a:r>
          </a:p>
          <a:p>
            <a:r>
              <a:rPr lang="en-US" dirty="0"/>
              <a:t>This </a:t>
            </a:r>
            <a:r>
              <a:rPr lang="en-US" dirty="0" err="1"/>
              <a:t>visualisation</a:t>
            </a:r>
            <a:r>
              <a:rPr lang="en-US" dirty="0"/>
              <a:t> shows a county-level breakdown of age-adjusted mortality from drug poisoning, 1998-2015, based on data from the CDC's National Center for Health Statistics, per 100k age-adjusted normal population.</a:t>
            </a:r>
          </a:p>
          <a:p>
            <a:r>
              <a:rPr lang="en-US" dirty="0"/>
              <a:t>In the inlay, data to 2015 is extrapolated to yield a forecast from 2016 onwards by fitting a linear model.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AB8E1C-C2BB-CF44-A6F9-334AA15B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406410"/>
            <a:ext cx="5437685" cy="294078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C464550-127B-A34F-99F3-F888DA0A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-706" r="706" b="1474"/>
          <a:stretch/>
        </p:blipFill>
        <p:spPr>
          <a:xfrm>
            <a:off x="1578740" y="2908125"/>
            <a:ext cx="4517260" cy="21952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9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Tableau can also visualize forecasts from external tools.</a:t>
            </a:r>
          </a:p>
          <a:p>
            <a:r>
              <a:rPr lang="en-US" dirty="0"/>
              <a:t>In this case,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Prophet</a:t>
            </a:r>
            <a:r>
              <a:rPr lang="en-US" dirty="0"/>
              <a:t> was used via Python (see inset) to forecast the global average temperature deviation based on meteorological data from 1880 to 2013.</a:t>
            </a:r>
          </a:p>
          <a:p>
            <a:r>
              <a:rPr lang="en-US" dirty="0"/>
              <a:t>Actual values are displayed for the forecast period in blue, with the forecast value displayed in orange and the 95% confidence interval, based on a linear model, in green and teal.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FDE1B6-1821-994C-998A-54B3AFDF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2" y="852256"/>
            <a:ext cx="5872622" cy="412473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765894-C379-FA4C-8C71-C1FC1ABE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05" y="4206157"/>
            <a:ext cx="3371663" cy="2067339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54A922CA-34A0-8F48-8209-FD2B56B5C455}"/>
              </a:ext>
            </a:extLst>
          </p:cNvPr>
          <p:cNvSpPr/>
          <p:nvPr/>
        </p:nvSpPr>
        <p:spPr>
          <a:xfrm rot="16200000">
            <a:off x="1597655" y="4621734"/>
            <a:ext cx="1153050" cy="1863571"/>
          </a:xfrm>
          <a:prstGeom prst="bentArrow">
            <a:avLst>
              <a:gd name="adj1" fmla="val 25000"/>
              <a:gd name="adj2" fmla="val 279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Performance mining of </a:t>
            </a:r>
            <a:r>
              <a:rPr lang="hu-HU" dirty="0" err="1"/>
              <a:t>pharmaceuticals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58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new analytical capabilities allow for regression analyses by calculating the posterior predictive probability function of a particular value.</a:t>
            </a:r>
          </a:p>
          <a:p>
            <a:r>
              <a:rPr lang="en-US" dirty="0"/>
              <a:t>In this use case, we are using reviews of prescription medications from </a:t>
            </a:r>
            <a:r>
              <a:rPr lang="en-US" dirty="0" err="1"/>
              <a:t>drugs.com</a:t>
            </a:r>
            <a:r>
              <a:rPr lang="en-US" dirty="0"/>
              <a:t> by customers to identify</a:t>
            </a:r>
          </a:p>
          <a:p>
            <a:pPr lvl="1"/>
            <a:r>
              <a:rPr lang="en-US" dirty="0"/>
              <a:t>underperformers: drugs that are rated highly by patients (e.g. due to a neutral adverse effect profile), but are found by fewer than expected to be effective</a:t>
            </a:r>
          </a:p>
          <a:p>
            <a:pPr lvl="1"/>
            <a:r>
              <a:rPr lang="en-US" dirty="0"/>
              <a:t>overperformers: drugs that are found effective by relatively more patients than could be expected based on the rating (e.g. due to </a:t>
            </a:r>
            <a:r>
              <a:rPr lang="en-US" dirty="0" err="1"/>
              <a:t>unfavourable</a:t>
            </a:r>
            <a:r>
              <a:rPr lang="en-US" dirty="0"/>
              <a:t> adverse effect profiles)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84FF8312-D498-7C42-A9F1-D1D45448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5"/>
          <a:stretch/>
        </p:blipFill>
        <p:spPr>
          <a:xfrm>
            <a:off x="475890" y="1636211"/>
            <a:ext cx="5744611" cy="35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For instance, we can compare the relative performance of two pharmaceuticals – mirtazapine is much higher rated than duloxetine (Cymbalta), but has roughly the same number of patients who have responded to it.</a:t>
            </a:r>
          </a:p>
          <a:p>
            <a:r>
              <a:rPr lang="en-US" dirty="0"/>
              <a:t>This allows us to estimate and quantify the relative performance of pharmaceuticals, including a quantification of how well a drug is tolerated (patient ratings give a good practical indication of ADR profile and tolerability).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C822ED-11F3-F443-81CD-7504AEE0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9" y="1253330"/>
            <a:ext cx="5767111" cy="50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589FFC-18D9-784E-8A0F-E937A92CD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Your presenters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65A1AF-7A29-3143-A1E5-9315BDD0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44685"/>
            <a:ext cx="10515600" cy="1805781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9000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this allows for the comparison of category-wise </a:t>
            </a:r>
            <a:r>
              <a:rPr lang="en-US" dirty="0" err="1"/>
              <a:t>utilisations</a:t>
            </a:r>
            <a:r>
              <a:rPr lang="en-US" dirty="0"/>
              <a:t> (e.g. all drugs with an indication for maintenance treatment in asthma, see left).</a:t>
            </a:r>
          </a:p>
          <a:p>
            <a:r>
              <a:rPr lang="en-US" dirty="0"/>
              <a:t>This helps to see some fundamental performance differences: in particular, omalizumab (Xolair), despite the burden of administration by subcutaneous injection, significantly outperforms prednisone. </a:t>
            </a:r>
          </a:p>
          <a:p>
            <a:r>
              <a:rPr lang="en-US" dirty="0"/>
              <a:t>This type of analysis can make a compelling quantitative case for a more expensive medication to payers/insurers.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869DE0C-F67B-DC4D-8B20-CE62A3BE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355523"/>
            <a:ext cx="5895430" cy="43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B7640-213B-2542-A185-19CE7FB4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6720932" cy="1347787"/>
          </a:xfrm>
        </p:spPr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  <a:p>
            <a:r>
              <a:rPr lang="en-US" dirty="0"/>
              <a:t>tfoldi@starschema.com</a:t>
            </a:r>
          </a:p>
          <a:p>
            <a:r>
              <a:rPr lang="en-US" dirty="0" err="1"/>
              <a:t>csefalvayk@starschema.com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55F2C-8600-F54E-B555-0F20D6990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10" descr="Képtalálat a következőre: „goldman sachs logo png”">
            <a:extLst>
              <a:ext uri="{FF2B5EF4-FFF2-40B4-BE49-F238E27FC236}">
                <a16:creationId xmlns:a16="http://schemas.microsoft.com/office/drawing/2014/main" id="{9A070606-91E4-254E-B681-4AD09E1A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335" y="5506579"/>
            <a:ext cx="703883" cy="7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Képtalálat a következőre: „netflix logo png”">
            <a:extLst>
              <a:ext uri="{FF2B5EF4-FFF2-40B4-BE49-F238E27FC236}">
                <a16:creationId xmlns:a16="http://schemas.microsoft.com/office/drawing/2014/main" id="{64AE802B-A0BC-834F-947B-91D2EE5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67" y="5726442"/>
            <a:ext cx="1154558" cy="3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Képtalálat a következőre: „apple logo  png”">
            <a:extLst>
              <a:ext uri="{FF2B5EF4-FFF2-40B4-BE49-F238E27FC236}">
                <a16:creationId xmlns:a16="http://schemas.microsoft.com/office/drawing/2014/main" id="{634FB26D-187E-B34F-99C2-21F9BAB5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05" y="5557329"/>
            <a:ext cx="455149" cy="5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1">
            <a:extLst>
              <a:ext uri="{FF2B5EF4-FFF2-40B4-BE49-F238E27FC236}">
                <a16:creationId xmlns:a16="http://schemas.microsoft.com/office/drawing/2014/main" id="{8D0B2E83-8DEB-3542-8FD7-15602453BB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214" y="5677467"/>
            <a:ext cx="410833" cy="410833"/>
          </a:xfrm>
          <a:prstGeom prst="rect">
            <a:avLst/>
          </a:prstGeom>
        </p:spPr>
      </p:pic>
      <p:pic>
        <p:nvPicPr>
          <p:cNvPr id="8" name="Picture 10" descr="http://diylogodesigns.com/blog/wp-content/uploads/2016/05/Vodafone-Logo-png-download.png">
            <a:extLst>
              <a:ext uri="{FF2B5EF4-FFF2-40B4-BE49-F238E27FC236}">
                <a16:creationId xmlns:a16="http://schemas.microsoft.com/office/drawing/2014/main" id="{0FBD99F4-64DF-7842-8B37-1FCFFB78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98" y="5446790"/>
            <a:ext cx="1061894" cy="7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060C140-C2F5-CF47-A881-E727FAC3A8F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4734" y="5742295"/>
            <a:ext cx="1905000" cy="281178"/>
          </a:xfrm>
          <a:prstGeom prst="rect">
            <a:avLst/>
          </a:prstGeom>
        </p:spPr>
      </p:pic>
      <p:pic>
        <p:nvPicPr>
          <p:cNvPr id="11" name="Picture 2" descr="https://www.attunity.com/wp-content/uploads/2017/04/pfizer-logo-v4.png">
            <a:extLst>
              <a:ext uri="{FF2B5EF4-FFF2-40B4-BE49-F238E27FC236}">
                <a16:creationId xmlns:a16="http://schemas.microsoft.com/office/drawing/2014/main" id="{DBD9B30E-E069-9644-9AAF-3315C55E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27" y="5533298"/>
            <a:ext cx="801328" cy="6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8C4D96D-36EB-B449-94D2-D85D0323639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35" y="5726442"/>
            <a:ext cx="2298752" cy="312886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6AD99F7-6158-DB41-B6C6-C1ADC5C39FDB}"/>
              </a:ext>
            </a:extLst>
          </p:cNvPr>
          <p:cNvSpPr txBox="1">
            <a:spLocks/>
          </p:cNvSpPr>
          <p:nvPr/>
        </p:nvSpPr>
        <p:spPr>
          <a:xfrm>
            <a:off x="484835" y="449395"/>
            <a:ext cx="8304461" cy="1262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We help the world's leading companies manage, explore and leverage their data assets.</a:t>
            </a:r>
            <a:endParaRPr lang="hu-HU" sz="4000" dirty="0">
              <a:solidFill>
                <a:schemeClr val="tx2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CF17CDC-284D-F84B-8220-5193A0009865}"/>
              </a:ext>
            </a:extLst>
          </p:cNvPr>
          <p:cNvSpPr txBox="1">
            <a:spLocks/>
          </p:cNvSpPr>
          <p:nvPr/>
        </p:nvSpPr>
        <p:spPr>
          <a:xfrm>
            <a:off x="1134498" y="2452702"/>
            <a:ext cx="1271076" cy="594627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gradFill flip="none" rotWithShape="1">
                  <a:gsLst>
                    <a:gs pos="0">
                      <a:srgbClr val="54A7EB"/>
                    </a:gs>
                    <a:gs pos="100000">
                      <a:srgbClr val="5379F2"/>
                    </a:gs>
                  </a:gsLst>
                  <a:lin ang="0" scaled="1"/>
                  <a:tileRect/>
                </a:gradFill>
              </a:rPr>
              <a:t>250</a:t>
            </a:r>
            <a:endParaRPr lang="hu-HU" sz="4000" dirty="0">
              <a:gradFill flip="none" rotWithShape="1">
                <a:gsLst>
                  <a:gs pos="0">
                    <a:srgbClr val="54A7EB"/>
                  </a:gs>
                  <a:gs pos="100000">
                    <a:srgbClr val="5379F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AA3A812B-91D4-0745-B3E6-60A94785FAC4}"/>
              </a:ext>
            </a:extLst>
          </p:cNvPr>
          <p:cNvSpPr txBox="1">
            <a:spLocks/>
          </p:cNvSpPr>
          <p:nvPr/>
        </p:nvSpPr>
        <p:spPr>
          <a:xfrm>
            <a:off x="1134498" y="3198976"/>
            <a:ext cx="1271076" cy="594627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gradFill flip="none" rotWithShape="1">
                  <a:gsLst>
                    <a:gs pos="0">
                      <a:srgbClr val="54A7EB"/>
                    </a:gs>
                    <a:gs pos="100000">
                      <a:srgbClr val="5379F2"/>
                    </a:gs>
                  </a:gsLst>
                  <a:lin ang="0" scaled="1"/>
                  <a:tileRect/>
                </a:gradFill>
              </a:rPr>
              <a:t>3</a:t>
            </a:r>
            <a:endParaRPr lang="hu-HU" sz="4000" dirty="0">
              <a:gradFill flip="none" rotWithShape="1">
                <a:gsLst>
                  <a:gs pos="0">
                    <a:srgbClr val="54A7EB"/>
                  </a:gs>
                  <a:gs pos="100000">
                    <a:srgbClr val="5379F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D382575-2DF4-0D43-A90A-3F12A8941420}"/>
              </a:ext>
            </a:extLst>
          </p:cNvPr>
          <p:cNvSpPr txBox="1">
            <a:spLocks/>
          </p:cNvSpPr>
          <p:nvPr/>
        </p:nvSpPr>
        <p:spPr>
          <a:xfrm>
            <a:off x="755678" y="3945250"/>
            <a:ext cx="1617853" cy="594627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gradFill flip="none" rotWithShape="1">
                  <a:gsLst>
                    <a:gs pos="0">
                      <a:srgbClr val="54A7EB"/>
                    </a:gs>
                    <a:gs pos="100000">
                      <a:srgbClr val="5379F2"/>
                    </a:gs>
                  </a:gsLst>
                  <a:lin ang="0" scaled="1"/>
                  <a:tileRect/>
                </a:gradFill>
              </a:rPr>
              <a:t>1,000</a:t>
            </a:r>
            <a:endParaRPr lang="hu-HU" sz="4000" dirty="0">
              <a:gradFill flip="none" rotWithShape="1">
                <a:gsLst>
                  <a:gs pos="0">
                    <a:srgbClr val="54A7EB"/>
                  </a:gs>
                  <a:gs pos="100000">
                    <a:srgbClr val="5379F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A99D7A8A-D7EA-A04B-898D-7F44A7933BA2}"/>
              </a:ext>
            </a:extLst>
          </p:cNvPr>
          <p:cNvSpPr txBox="1">
            <a:spLocks/>
          </p:cNvSpPr>
          <p:nvPr/>
        </p:nvSpPr>
        <p:spPr>
          <a:xfrm>
            <a:off x="2465372" y="2452702"/>
            <a:ext cx="3327077" cy="5946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dirty="0">
                <a:solidFill>
                  <a:schemeClr val="tx2"/>
                </a:solidFill>
                <a:latin typeface="Avenir Light" panose="020B0402020203020204" pitchFamily="34" charset="77"/>
              </a:rPr>
              <a:t>Employees across four major units: data engineering, data science, data visualization and operations</a:t>
            </a:r>
            <a:endParaRPr lang="hu-HU" sz="1200" b="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73EB3DAD-6CD0-4B41-A4F1-63EB4468794E}"/>
              </a:ext>
            </a:extLst>
          </p:cNvPr>
          <p:cNvSpPr txBox="1">
            <a:spLocks/>
          </p:cNvSpPr>
          <p:nvPr/>
        </p:nvSpPr>
        <p:spPr>
          <a:xfrm>
            <a:off x="1102455" y="4691525"/>
            <a:ext cx="1271076" cy="594627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gradFill flip="none" rotWithShape="1">
                  <a:gsLst>
                    <a:gs pos="0">
                      <a:srgbClr val="54A7EB"/>
                    </a:gs>
                    <a:gs pos="100000">
                      <a:srgbClr val="5379F2"/>
                    </a:gs>
                  </a:gsLst>
                  <a:lin ang="0" scaled="1"/>
                  <a:tileRect/>
                </a:gradFill>
              </a:rPr>
              <a:t>  25</a:t>
            </a:r>
            <a:endParaRPr lang="hu-HU" sz="4000" dirty="0">
              <a:gradFill flip="none" rotWithShape="1">
                <a:gsLst>
                  <a:gs pos="0">
                    <a:srgbClr val="54A7EB"/>
                  </a:gs>
                  <a:gs pos="100000">
                    <a:srgbClr val="5379F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22A7E9C9-740A-2A41-AD5C-1067B823BCB2}"/>
              </a:ext>
            </a:extLst>
          </p:cNvPr>
          <p:cNvSpPr txBox="1">
            <a:spLocks/>
          </p:cNvSpPr>
          <p:nvPr/>
        </p:nvSpPr>
        <p:spPr>
          <a:xfrm>
            <a:off x="2465372" y="3198976"/>
            <a:ext cx="3327077" cy="5946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dirty="0">
                <a:solidFill>
                  <a:schemeClr val="tx2"/>
                </a:solidFill>
                <a:latin typeface="Avenir Light" panose="020B0402020203020204" pitchFamily="34" charset="77"/>
              </a:rPr>
              <a:t>Office locations – Washington D.C., Budapest and Szeged, Hungary</a:t>
            </a:r>
            <a:endParaRPr lang="hu-HU" sz="1200" b="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67931FE-A757-7444-B1CD-16D3615A9445}"/>
              </a:ext>
            </a:extLst>
          </p:cNvPr>
          <p:cNvSpPr txBox="1">
            <a:spLocks/>
          </p:cNvSpPr>
          <p:nvPr/>
        </p:nvSpPr>
        <p:spPr>
          <a:xfrm>
            <a:off x="2465371" y="3945250"/>
            <a:ext cx="3327077" cy="5946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dirty="0">
                <a:solidFill>
                  <a:schemeClr val="tx2"/>
                </a:solidFill>
                <a:latin typeface="Avenir Light" panose="020B0402020203020204" pitchFamily="34" charset="77"/>
              </a:rPr>
              <a:t>Projects delivered – valued at over $100m, and a consistently positive return on investment for our customers</a:t>
            </a:r>
            <a:endParaRPr lang="hu-HU" sz="1200" b="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0AA0584-EDBD-0B41-BD02-9EAC9563DE61}"/>
              </a:ext>
            </a:extLst>
          </p:cNvPr>
          <p:cNvSpPr txBox="1">
            <a:spLocks/>
          </p:cNvSpPr>
          <p:nvPr/>
        </p:nvSpPr>
        <p:spPr>
          <a:xfrm>
            <a:off x="2465370" y="4695763"/>
            <a:ext cx="3327077" cy="5946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dirty="0">
                <a:solidFill>
                  <a:schemeClr val="tx2"/>
                </a:solidFill>
                <a:latin typeface="Avenir Light" panose="020B0402020203020204" pitchFamily="34" charset="77"/>
              </a:rPr>
              <a:t>Fortune 500 clients – and hundreds of other companies, across virtually every major industry vertical</a:t>
            </a:r>
            <a:endParaRPr lang="hu-HU" sz="1200" b="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2E9A35E7-B5E2-064E-830B-C53778B43998}"/>
              </a:ext>
            </a:extLst>
          </p:cNvPr>
          <p:cNvSpPr txBox="1">
            <a:spLocks/>
          </p:cNvSpPr>
          <p:nvPr/>
        </p:nvSpPr>
        <p:spPr>
          <a:xfrm>
            <a:off x="7859441" y="2546549"/>
            <a:ext cx="3576881" cy="9762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i="1" dirty="0">
                <a:solidFill>
                  <a:schemeClr val="tx2"/>
                </a:solidFill>
                <a:latin typeface="Avenir Light" panose="020B0402020203020204" pitchFamily="34" charset="77"/>
              </a:rPr>
              <a:t>Starschema has been our partner since the beginning of our big data journey. Their ability to operate and deliver with a strong client mindset truly sets them apart.</a:t>
            </a:r>
            <a:endParaRPr lang="hu-HU" sz="1200" b="0" i="1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11F632E8-E8EF-DC46-830C-CAE365C0EA0A}"/>
              </a:ext>
            </a:extLst>
          </p:cNvPr>
          <p:cNvSpPr txBox="1">
            <a:spLocks/>
          </p:cNvSpPr>
          <p:nvPr/>
        </p:nvSpPr>
        <p:spPr>
          <a:xfrm>
            <a:off x="7859441" y="3260523"/>
            <a:ext cx="3576881" cy="471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tx2"/>
                </a:solidFill>
                <a:latin typeface="Avenir Light" panose="020B0402020203020204" pitchFamily="34" charset="77"/>
              </a:rPr>
              <a:t>Diwakar Goel</a:t>
            </a:r>
          </a:p>
          <a:p>
            <a:pPr algn="r"/>
            <a:r>
              <a:rPr lang="en-US" sz="1200" dirty="0">
                <a:solidFill>
                  <a:schemeClr val="tx2"/>
                </a:solidFill>
                <a:latin typeface="Avenir Light" panose="020B0402020203020204" pitchFamily="34" charset="77"/>
              </a:rPr>
              <a:t>VP and Global CDO, General Electric</a:t>
            </a:r>
            <a:endParaRPr lang="hu-HU" sz="120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60261F25-9FBE-5E46-807D-9722F76F55B1}"/>
              </a:ext>
            </a:extLst>
          </p:cNvPr>
          <p:cNvSpPr txBox="1">
            <a:spLocks/>
          </p:cNvSpPr>
          <p:nvPr/>
        </p:nvSpPr>
        <p:spPr>
          <a:xfrm>
            <a:off x="7859441" y="3952671"/>
            <a:ext cx="3576881" cy="9762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b="0" i="1" dirty="0">
                <a:solidFill>
                  <a:schemeClr val="tx2"/>
                </a:solidFill>
                <a:latin typeface="Avenir Light" panose="020B0402020203020204" pitchFamily="34" charset="77"/>
              </a:rPr>
              <a:t>The Starschema team used cutting edge technologies to create innovative solutions for some of our most complex business challenges.</a:t>
            </a:r>
            <a:endParaRPr lang="hu-HU" sz="1200" b="0" i="1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036D395F-7CE0-AF4F-B64C-320C85A85553}"/>
              </a:ext>
            </a:extLst>
          </p:cNvPr>
          <p:cNvSpPr txBox="1">
            <a:spLocks/>
          </p:cNvSpPr>
          <p:nvPr/>
        </p:nvSpPr>
        <p:spPr>
          <a:xfrm>
            <a:off x="7859441" y="4666645"/>
            <a:ext cx="3576881" cy="471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tx2"/>
                </a:solidFill>
                <a:latin typeface="Avenir Light" panose="020B0402020203020204" pitchFamily="34" charset="77"/>
              </a:rPr>
              <a:t>Tamas </a:t>
            </a:r>
            <a:r>
              <a:rPr lang="en-US" sz="1200" dirty="0" err="1">
                <a:solidFill>
                  <a:schemeClr val="tx2"/>
                </a:solidFill>
                <a:latin typeface="Avenir Light" panose="020B0402020203020204" pitchFamily="34" charset="77"/>
              </a:rPr>
              <a:t>Tobak</a:t>
            </a:r>
            <a:endParaRPr lang="en-US" sz="1200" dirty="0">
              <a:solidFill>
                <a:schemeClr val="tx2"/>
              </a:solidFill>
              <a:latin typeface="Avenir Light" panose="020B0402020203020204" pitchFamily="34" charset="77"/>
            </a:endParaRPr>
          </a:p>
          <a:p>
            <a:pPr algn="r"/>
            <a:r>
              <a:rPr lang="en-US" sz="1200" dirty="0">
                <a:solidFill>
                  <a:schemeClr val="tx2"/>
                </a:solidFill>
                <a:latin typeface="Avenir Light" panose="020B0402020203020204" pitchFamily="34" charset="77"/>
              </a:rPr>
              <a:t>Head of BI, </a:t>
            </a:r>
            <a:r>
              <a:rPr lang="en-US" sz="1200" dirty="0" err="1">
                <a:solidFill>
                  <a:schemeClr val="tx2"/>
                </a:solidFill>
                <a:latin typeface="Avenir Light" panose="020B0402020203020204" pitchFamily="34" charset="77"/>
              </a:rPr>
              <a:t>Waberer's</a:t>
            </a:r>
            <a:r>
              <a:rPr lang="en-US" sz="1200" dirty="0">
                <a:solidFill>
                  <a:schemeClr val="tx2"/>
                </a:solidFill>
                <a:latin typeface="Avenir Light" panose="020B0402020203020204" pitchFamily="34" charset="77"/>
              </a:rPr>
              <a:t> International</a:t>
            </a:r>
            <a:endParaRPr lang="hu-HU" sz="1200" dirty="0">
              <a:solidFill>
                <a:schemeClr val="tx2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240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717A0-E380-244B-850B-D13464F5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</a:t>
            </a:r>
            <a:r>
              <a:rPr lang="en-US" err="1"/>
              <a:t>Tamás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A51664-5FE5-C94A-972C-DC145F7A2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Tamás</a:t>
            </a:r>
            <a:r>
              <a:rPr lang="en-US"/>
              <a:t> </a:t>
            </a:r>
            <a:r>
              <a:rPr lang="en-US" err="1"/>
              <a:t>Földi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2F913C-99D3-6D48-9715-402E7DF61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2199190"/>
            <a:ext cx="5620111" cy="3977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Co-</a:t>
            </a:r>
            <a:r>
              <a:rPr lang="hu-HU" err="1"/>
              <a:t>Founder</a:t>
            </a:r>
            <a:r>
              <a:rPr lang="hu-HU"/>
              <a:t> and Partner </a:t>
            </a:r>
            <a:r>
              <a:rPr lang="hu-HU" err="1"/>
              <a:t>at</a:t>
            </a:r>
            <a:r>
              <a:rPr lang="hu-HU"/>
              <a:t> </a:t>
            </a:r>
            <a:r>
              <a:rPr lang="hu-HU" err="1"/>
              <a:t>Starschema</a:t>
            </a:r>
            <a:endParaRPr lang="hu-HU"/>
          </a:p>
          <a:p>
            <a:r>
              <a:rPr lang="hu-HU" err="1"/>
              <a:t>Tableau</a:t>
            </a:r>
            <a:r>
              <a:rPr lang="hu-HU"/>
              <a:t> Zen Master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fourth</a:t>
            </a:r>
            <a:r>
              <a:rPr lang="hu-HU"/>
              <a:t> </a:t>
            </a:r>
            <a:r>
              <a:rPr lang="hu-HU" err="1"/>
              <a:t>consecutive</a:t>
            </a:r>
            <a:r>
              <a:rPr lang="hu-HU"/>
              <a:t> </a:t>
            </a:r>
            <a:r>
              <a:rPr lang="hu-HU" err="1"/>
              <a:t>year</a:t>
            </a:r>
            <a:endParaRPr lang="hu-HU"/>
          </a:p>
          <a:p>
            <a:endParaRPr lang="hu-HU"/>
          </a:p>
          <a:p>
            <a:endParaRPr lang="hu-H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2768B3-38AE-0249-AE72-55431F0F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5" y="3069770"/>
            <a:ext cx="5619750" cy="3107193"/>
          </a:xfrm>
          <a:prstGeom prst="rect">
            <a:avLst/>
          </a:prstGeom>
        </p:spPr>
      </p:pic>
      <p:pic>
        <p:nvPicPr>
          <p:cNvPr id="5" name="Picture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9ED4968-60FD-234F-82B6-5FDF3C934D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89530" l="24115" r="78415">
                        <a14:foregroundMark x1="22597" y1="87179" x2="30691" y2="85256"/>
                        <a14:foregroundMark x1="30691" y1="85256" x2="37605" y2="80983"/>
                        <a14:foregroundMark x1="37605" y1="80983" x2="45194" y2="82906"/>
                        <a14:foregroundMark x1="45194" y1="82906" x2="52782" y2="82692"/>
                        <a14:foregroundMark x1="52782" y1="82692" x2="59865" y2="79701"/>
                        <a14:foregroundMark x1="59865" y1="79701" x2="68465" y2="81838"/>
                        <a14:foregroundMark x1="68465" y1="81838" x2="78583" y2="88248"/>
                        <a14:foregroundMark x1="71669" y1="35897" x2="72681" y2="45299"/>
                        <a14:foregroundMark x1="72681" y1="45299" x2="71669" y2="51496"/>
                        <a14:foregroundMark x1="40809" y1="11752" x2="46206" y2="5342"/>
                        <a14:foregroundMark x1="46206" y1="5342" x2="53963" y2="2564"/>
                        <a14:foregroundMark x1="53963" y1="2564" x2="61383" y2="5556"/>
                        <a14:foregroundMark x1="61383" y1="5556" x2="67622" y2="11752"/>
                        <a14:foregroundMark x1="48398" y1="85897" x2="63912" y2="86111"/>
                        <a14:foregroundMark x1="63912" y1="86111" x2="69140" y2="85470"/>
                        <a14:foregroundMark x1="46880" y1="89103" x2="56661" y2="89530"/>
                        <a14:foregroundMark x1="56661" y1="89530" x2="72850" y2="88034"/>
                        <a14:foregroundMark x1="72850" y1="88034" x2="76223" y2="88248"/>
                        <a14:backgroundMark x1="24115" y1="7906" x2="24452" y2="57692"/>
                        <a14:backgroundMark x1="31029" y1="14530" x2="31029" y2="50214"/>
                      </a14:backgroundRemoval>
                    </a14:imgEffect>
                  </a14:imgLayer>
                </a14:imgProps>
              </a:ext>
            </a:extLst>
          </a:blip>
          <a:srcRect l="17956" r="18372" b="11286"/>
          <a:stretch/>
        </p:blipFill>
        <p:spPr>
          <a:xfrm>
            <a:off x="757238" y="1659898"/>
            <a:ext cx="4100513" cy="4517065"/>
          </a:xfr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4AEF90-C80E-9247-A6B9-7CD1F36D374F}"/>
              </a:ext>
            </a:extLst>
          </p:cNvPr>
          <p:cNvSpPr txBox="1">
            <a:spLocks/>
          </p:cNvSpPr>
          <p:nvPr/>
        </p:nvSpPr>
        <p:spPr>
          <a:xfrm>
            <a:off x="6279786" y="1416333"/>
            <a:ext cx="562011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/>
              <a:t>CTO and Partner, Starschema</a:t>
            </a:r>
          </a:p>
        </p:txBody>
      </p:sp>
    </p:spTree>
    <p:extLst>
      <p:ext uri="{BB962C8B-B14F-4D97-AF65-F5344CB8AC3E}">
        <p14:creationId xmlns:p14="http://schemas.microsoft.com/office/powerpoint/2010/main" val="21817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717A0-E380-244B-850B-D13464F5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</a:t>
            </a:r>
            <a:r>
              <a:rPr lang="en-US" err="1"/>
              <a:t>Kristóf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A51664-5FE5-C94A-972C-DC145F7A2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Dr </a:t>
            </a:r>
            <a:r>
              <a:rPr lang="en-US" err="1"/>
              <a:t>Kristóf</a:t>
            </a:r>
            <a:r>
              <a:rPr lang="en-US"/>
              <a:t> </a:t>
            </a:r>
            <a:r>
              <a:rPr lang="en-US" err="1"/>
              <a:t>Cséfalvay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2F913C-99D3-6D48-9715-402E7DF61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2199190"/>
            <a:ext cx="5620111" cy="3977773"/>
          </a:xfrm>
        </p:spPr>
        <p:txBody>
          <a:bodyPr>
            <a:normAutofit/>
          </a:bodyPr>
          <a:lstStyle/>
          <a:p>
            <a:r>
              <a:rPr lang="hu-HU" err="1"/>
              <a:t>Originally</a:t>
            </a:r>
            <a:r>
              <a:rPr lang="hu-HU"/>
              <a:t> </a:t>
            </a:r>
            <a:r>
              <a:rPr lang="hu-HU" err="1"/>
              <a:t>trained</a:t>
            </a:r>
            <a:r>
              <a:rPr lang="hu-HU"/>
              <a:t> in </a:t>
            </a:r>
            <a:r>
              <a:rPr lang="hu-HU" err="1"/>
              <a:t>law</a:t>
            </a:r>
            <a:r>
              <a:rPr lang="hu-HU"/>
              <a:t>, </a:t>
            </a:r>
            <a:r>
              <a:rPr lang="hu-HU" err="1"/>
              <a:t>then</a:t>
            </a:r>
            <a:r>
              <a:rPr lang="hu-HU"/>
              <a:t> in </a:t>
            </a:r>
            <a:r>
              <a:rPr lang="hu-HU" err="1"/>
              <a:t>clinical</a:t>
            </a:r>
            <a:r>
              <a:rPr lang="hu-HU"/>
              <a:t> </a:t>
            </a:r>
            <a:r>
              <a:rPr lang="hu-HU" err="1"/>
              <a:t>epidemiology</a:t>
            </a:r>
            <a:endParaRPr lang="hu-HU"/>
          </a:p>
          <a:p>
            <a:r>
              <a:rPr lang="hu-HU"/>
              <a:t>10-year </a:t>
            </a:r>
            <a:r>
              <a:rPr lang="hu-HU" err="1"/>
              <a:t>track</a:t>
            </a:r>
            <a:r>
              <a:rPr lang="hu-HU"/>
              <a:t> </a:t>
            </a:r>
            <a:r>
              <a:rPr lang="hu-HU" err="1"/>
              <a:t>record</a:t>
            </a:r>
            <a:r>
              <a:rPr lang="hu-HU"/>
              <a:t> of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science</a:t>
            </a:r>
            <a:r>
              <a:rPr lang="hu-HU"/>
              <a:t> </a:t>
            </a:r>
            <a:r>
              <a:rPr lang="hu-HU" err="1"/>
              <a:t>jobs</a:t>
            </a:r>
            <a:r>
              <a:rPr lang="hu-HU"/>
              <a:t>, </a:t>
            </a:r>
            <a:r>
              <a:rPr lang="hu-HU" err="1"/>
              <a:t>including</a:t>
            </a:r>
            <a:r>
              <a:rPr lang="hu-HU"/>
              <a:t> </a:t>
            </a:r>
            <a:r>
              <a:rPr lang="hu-HU" err="1"/>
              <a:t>at</a:t>
            </a:r>
            <a:r>
              <a:rPr lang="hu-HU"/>
              <a:t> </a:t>
            </a:r>
            <a:r>
              <a:rPr lang="hu-HU" err="1"/>
              <a:t>companies</a:t>
            </a:r>
            <a:r>
              <a:rPr lang="hu-HU"/>
              <a:t> </a:t>
            </a:r>
            <a:r>
              <a:rPr lang="hu-HU" err="1"/>
              <a:t>like</a:t>
            </a:r>
            <a:r>
              <a:rPr lang="hu-HU"/>
              <a:t> Volkswagen AG, RB </a:t>
            </a:r>
            <a:r>
              <a:rPr lang="hu-HU" err="1"/>
              <a:t>plc</a:t>
            </a:r>
            <a:r>
              <a:rPr lang="hu-HU"/>
              <a:t> and </a:t>
            </a:r>
            <a:r>
              <a:rPr lang="hu-HU" err="1"/>
              <a:t>various</a:t>
            </a:r>
            <a:r>
              <a:rPr lang="hu-HU"/>
              <a:t> </a:t>
            </a:r>
            <a:r>
              <a:rPr lang="hu-HU" err="1"/>
              <a:t>roles</a:t>
            </a:r>
            <a:r>
              <a:rPr lang="hu-HU"/>
              <a:t> in </a:t>
            </a:r>
            <a:r>
              <a:rPr lang="hu-HU" err="1"/>
              <a:t>public</a:t>
            </a:r>
            <a:r>
              <a:rPr lang="hu-HU"/>
              <a:t> service</a:t>
            </a:r>
          </a:p>
          <a:p>
            <a:r>
              <a:rPr lang="hu-HU" err="1"/>
              <a:t>Special</a:t>
            </a:r>
            <a:r>
              <a:rPr lang="hu-HU"/>
              <a:t> interest in </a:t>
            </a:r>
            <a:r>
              <a:rPr lang="hu-HU" err="1"/>
              <a:t>neural</a:t>
            </a:r>
            <a:r>
              <a:rPr lang="hu-HU"/>
              <a:t> </a:t>
            </a:r>
            <a:r>
              <a:rPr lang="hu-HU" err="1"/>
              <a:t>networks</a:t>
            </a:r>
            <a:r>
              <a:rPr lang="hu-HU"/>
              <a:t>/</a:t>
            </a:r>
            <a:r>
              <a:rPr lang="hu-HU" err="1"/>
              <a:t>deep</a:t>
            </a:r>
            <a:r>
              <a:rPr lang="hu-HU"/>
              <a:t> </a:t>
            </a:r>
            <a:r>
              <a:rPr lang="hu-HU" err="1"/>
              <a:t>learning</a:t>
            </a:r>
            <a:r>
              <a:rPr lang="hu-HU"/>
              <a:t>, </a:t>
            </a:r>
            <a:r>
              <a:rPr lang="hu-HU" err="1"/>
              <a:t>geospatial</a:t>
            </a:r>
            <a:r>
              <a:rPr lang="hu-HU"/>
              <a:t> </a:t>
            </a:r>
            <a:r>
              <a:rPr lang="hu-HU" err="1"/>
              <a:t>analytics</a:t>
            </a:r>
            <a:r>
              <a:rPr lang="hu-HU"/>
              <a:t> and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exploration</a:t>
            </a:r>
            <a:endParaRPr lang="hu-HU"/>
          </a:p>
          <a:p>
            <a:r>
              <a:rPr lang="hu-HU" err="1"/>
              <a:t>Joined</a:t>
            </a:r>
            <a:r>
              <a:rPr lang="hu-HU"/>
              <a:t> Starschema </a:t>
            </a:r>
            <a:r>
              <a:rPr lang="hu-HU" err="1"/>
              <a:t>as</a:t>
            </a:r>
            <a:r>
              <a:rPr lang="hu-HU"/>
              <a:t> </a:t>
            </a:r>
            <a:r>
              <a:rPr lang="hu-HU" err="1"/>
              <a:t>Principal</a:t>
            </a:r>
            <a:r>
              <a:rPr lang="hu-HU"/>
              <a:t> Data </a:t>
            </a:r>
            <a:r>
              <a:rPr lang="hu-HU" err="1"/>
              <a:t>Scientist</a:t>
            </a:r>
            <a:r>
              <a:rPr lang="hu-HU"/>
              <a:t>, </a:t>
            </a:r>
            <a:r>
              <a:rPr lang="hu-HU" err="1"/>
              <a:t>currently</a:t>
            </a:r>
            <a:r>
              <a:rPr lang="hu-HU"/>
              <a:t> </a:t>
            </a:r>
            <a:r>
              <a:rPr lang="hu-HU" err="1"/>
              <a:t>serving</a:t>
            </a:r>
            <a:r>
              <a:rPr lang="hu-HU"/>
              <a:t> </a:t>
            </a:r>
            <a:r>
              <a:rPr lang="hu-HU" err="1"/>
              <a:t>as</a:t>
            </a:r>
            <a:r>
              <a:rPr lang="hu-HU"/>
              <a:t> VP </a:t>
            </a:r>
            <a:r>
              <a:rPr lang="hu-HU" err="1"/>
              <a:t>Special</a:t>
            </a:r>
            <a:r>
              <a:rPr lang="hu-HU"/>
              <a:t> </a:t>
            </a:r>
            <a:r>
              <a:rPr lang="hu-HU" err="1"/>
              <a:t>Projects</a:t>
            </a:r>
            <a:endParaRPr lang="hu-H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2768B3-38AE-0249-AE72-55431F0F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5" y="3069770"/>
            <a:ext cx="5619750" cy="3107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A2E6C-2F1F-A742-921B-A44FCA07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9080" r="12284" b="18395"/>
          <a:stretch/>
        </p:blipFill>
        <p:spPr>
          <a:xfrm>
            <a:off x="470884" y="1306797"/>
            <a:ext cx="5620111" cy="4870166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4AEF90-C80E-9247-A6B9-7CD1F36D374F}"/>
              </a:ext>
            </a:extLst>
          </p:cNvPr>
          <p:cNvSpPr txBox="1">
            <a:spLocks/>
          </p:cNvSpPr>
          <p:nvPr/>
        </p:nvSpPr>
        <p:spPr>
          <a:xfrm>
            <a:off x="6279786" y="1416333"/>
            <a:ext cx="562011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/>
              <a:t>VP Special Projects, Starschema</a:t>
            </a:r>
          </a:p>
        </p:txBody>
      </p:sp>
    </p:spTree>
    <p:extLst>
      <p:ext uri="{BB962C8B-B14F-4D97-AF65-F5344CB8AC3E}">
        <p14:creationId xmlns:p14="http://schemas.microsoft.com/office/powerpoint/2010/main" val="2047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Drug</a:t>
            </a:r>
            <a:r>
              <a:rPr lang="hu-HU" dirty="0"/>
              <a:t> </a:t>
            </a:r>
            <a:r>
              <a:rPr lang="hu-HU" dirty="0" err="1"/>
              <a:t>adverse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monitoring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20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patients taking a medication may exhibit a range of side effects.</a:t>
            </a:r>
          </a:p>
          <a:p>
            <a:r>
              <a:rPr lang="en-US" dirty="0"/>
              <a:t>These typically exhibit three patterns over time:</a:t>
            </a:r>
          </a:p>
          <a:p>
            <a:pPr lvl="1"/>
            <a:r>
              <a:rPr lang="en-US" dirty="0"/>
              <a:t>Uniform: occur regardless of treatment duration with a relatively constant frequency</a:t>
            </a:r>
          </a:p>
          <a:p>
            <a:pPr lvl="1"/>
            <a:r>
              <a:rPr lang="en-US" dirty="0"/>
              <a:t>Accumulative: occur with increasing risk as the duration of treatment progresses</a:t>
            </a:r>
          </a:p>
          <a:p>
            <a:pPr lvl="1"/>
            <a:r>
              <a:rPr lang="en-US" dirty="0"/>
              <a:t>Spike events: in an insolated group of patients, these events occur after a certain amount of time.</a:t>
            </a:r>
          </a:p>
          <a:p>
            <a:r>
              <a:rPr lang="en-US" dirty="0"/>
              <a:t>Identifying spike events (in this case, encephalopathy) can assist in tailoring maximum treatment duration and avoiding ADRs.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adverse event monitoring with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7414F2A7-7497-0944-A469-0F9FA01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254"/>
            <a:ext cx="12192000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beach&#10;&#10;Description automatically generated">
            <a:extLst>
              <a:ext uri="{FF2B5EF4-FFF2-40B4-BE49-F238E27FC236}">
                <a16:creationId xmlns:a16="http://schemas.microsoft.com/office/drawing/2014/main" id="{ED8F7DB0-30DF-B94D-B9D0-D627E1AC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73" y="110466"/>
            <a:ext cx="10274677" cy="6052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D4C0-0CE5-6D47-8120-DB7E58201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AA1A-5721-2E43-AC42-D91676DBF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09571D-8744-E74D-913C-EB0FD6A093B6}"/>
              </a:ext>
            </a:extLst>
          </p:cNvPr>
          <p:cNvCxnSpPr>
            <a:cxnSpLocks/>
          </p:cNvCxnSpPr>
          <p:nvPr/>
        </p:nvCxnSpPr>
        <p:spPr>
          <a:xfrm flipH="1">
            <a:off x="5247861" y="4253948"/>
            <a:ext cx="1351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F7C6C5-6EC7-954F-96CE-0ACA28E69DCD}"/>
              </a:ext>
            </a:extLst>
          </p:cNvPr>
          <p:cNvSpPr txBox="1"/>
          <p:nvPr/>
        </p:nvSpPr>
        <p:spPr>
          <a:xfrm>
            <a:off x="6599582" y="4023115"/>
            <a:ext cx="20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Indication of anomalous </a:t>
            </a:r>
            <a:r>
              <a:rPr lang="en-US" sz="1200" dirty="0" err="1">
                <a:solidFill>
                  <a:schemeClr val="tx2"/>
                </a:solidFill>
                <a:latin typeface="Avenir Medium" panose="02000503020000020003" pitchFamily="2" charset="0"/>
              </a:rPr>
              <a:t>behaviour</a:t>
            </a:r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5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COVID-19: a </a:t>
            </a:r>
            <a:r>
              <a:rPr lang="hu-HU" dirty="0" err="1"/>
              <a:t>tale</a:t>
            </a:r>
            <a:r>
              <a:rPr lang="hu-HU" dirty="0"/>
              <a:t> of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states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6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EA5E01-E75B-FB4E-9818-648A81B8603F}" vid="{C7135C9D-D0CA-E840-8112-E470E9293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7deb917-63e2-49f0-b5b8-6ea3209b0c53">
      <UserInfo>
        <DisplayName>Cséfalvay Kristóf</DisplayName>
        <AccountId>50</AccountId>
        <AccountType/>
      </UserInfo>
      <UserInfo>
        <DisplayName>Kocsis Gergely</DisplayName>
        <AccountId>45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DA85FA059F7469808B981DBB07E0A" ma:contentTypeVersion="12" ma:contentTypeDescription="Create a new document." ma:contentTypeScope="" ma:versionID="c3f8719af78e8f203e17c4a3134efbb8">
  <xsd:schema xmlns:xsd="http://www.w3.org/2001/XMLSchema" xmlns:xs="http://www.w3.org/2001/XMLSchema" xmlns:p="http://schemas.microsoft.com/office/2006/metadata/properties" xmlns:ns2="67deb917-63e2-49f0-b5b8-6ea3209b0c53" xmlns:ns3="5d16f16a-6c0e-40fa-83a4-c3e777fbe0f8" targetNamespace="http://schemas.microsoft.com/office/2006/metadata/properties" ma:root="true" ma:fieldsID="d5a6f56989e27c3d1714016583b6aed3" ns2:_="" ns3:_="">
    <xsd:import namespace="67deb917-63e2-49f0-b5b8-6ea3209b0c53"/>
    <xsd:import namespace="5d16f16a-6c0e-40fa-83a4-c3e777fbe0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eb917-63e2-49f0-b5b8-6ea3209b0c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6f16a-6c0e-40fa-83a4-c3e777fbe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97CC8D-9567-4A0D-B26B-7295EEE4C4CB}">
  <ds:schemaRefs>
    <ds:schemaRef ds:uri="http://schemas.microsoft.com/office/2006/documentManagement/types"/>
    <ds:schemaRef ds:uri="67deb917-63e2-49f0-b5b8-6ea3209b0c53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5d16f16a-6c0e-40fa-83a4-c3e777fbe0f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E0B3D44-ACD8-4D62-9319-3CE503CF7EC1}">
  <ds:schemaRefs>
    <ds:schemaRef ds:uri="5d16f16a-6c0e-40fa-83a4-c3e777fbe0f8"/>
    <ds:schemaRef ds:uri="67deb917-63e2-49f0-b5b8-6ea3209b0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169186-526E-4B9F-A4B5-2E308E24A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01.2_starschema_template</Template>
  <TotalTime>433</TotalTime>
  <Words>1291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Black</vt:lpstr>
      <vt:lpstr>Avenir Light</vt:lpstr>
      <vt:lpstr>Avenir Medium</vt:lpstr>
      <vt:lpstr>Avenir Roman</vt:lpstr>
      <vt:lpstr>Calibri</vt:lpstr>
      <vt:lpstr>Menlo</vt:lpstr>
      <vt:lpstr>01_starschema_pptx_theme</vt:lpstr>
      <vt:lpstr>PowerPoint Presentation</vt:lpstr>
      <vt:lpstr>About us</vt:lpstr>
      <vt:lpstr>PowerPoint Presentation</vt:lpstr>
      <vt:lpstr>About Tamás</vt:lpstr>
      <vt:lpstr>About Kristóf</vt:lpstr>
      <vt:lpstr>PowerPoint Presentation</vt:lpstr>
      <vt:lpstr>Drug adverse event monitoring with Tableau</vt:lpstr>
      <vt:lpstr>PowerPoint Presentation</vt:lpstr>
      <vt:lpstr>PowerPoint Presentation</vt:lpstr>
      <vt:lpstr>COVID-19: a tale of three states</vt:lpstr>
      <vt:lpstr>COVID-19: a tale of three states</vt:lpstr>
      <vt:lpstr>COVID-19: a tale of three states</vt:lpstr>
      <vt:lpstr>COVID-19: a tale of three states</vt:lpstr>
      <vt:lpstr>PowerPoint Presentation</vt:lpstr>
      <vt:lpstr>Time series forecasting in Tableau</vt:lpstr>
      <vt:lpstr>Time series forecasting in Tableau</vt:lpstr>
      <vt:lpstr>PowerPoint Presentation</vt:lpstr>
      <vt:lpstr>Performance mining of pharmaceuticals</vt:lpstr>
      <vt:lpstr>Performance mining of pharmaceuticals</vt:lpstr>
      <vt:lpstr>Performance mining of pharmaceuticals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Introduction</dc:title>
  <dc:subject/>
  <dc:creator>Luby James</dc:creator>
  <cp:keywords/>
  <dc:description/>
  <cp:lastModifiedBy>Földi Tamás</cp:lastModifiedBy>
  <cp:revision>21</cp:revision>
  <dcterms:created xsi:type="dcterms:W3CDTF">2019-07-10T11:44:23Z</dcterms:created>
  <dcterms:modified xsi:type="dcterms:W3CDTF">2020-09-24T08:00:16Z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0x01010056FDA85FA059F7469808B981DBB07E0A</vt:lpwstr>
  </property>
</Properties>
</file>